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Equity A" pitchFamily="2" charset="0"/>
      <p:regular r:id="rId11"/>
      <p:bold r:id="rId12"/>
      <p:italic r:id="rId13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-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AFA92F-CF30-D058-C75B-9FB50DCC11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576A8C3-7316-1BDE-5A48-9447F8771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65874F-4DD6-0FBD-BDD1-ECB31115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BA6AE8-D866-4F14-3F7A-6EEB267CE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6F8E4E-95C7-3156-6834-F2412C99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37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6B16EF-534B-9DB2-E865-AAA1E938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EEDE905-83D5-8447-0CF8-89FB4B104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01D141-F448-1460-882D-AD20FB60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393F15-0D88-CB47-6121-4521E761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8F795C-0C6F-1995-EC7A-E91DE7C5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89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D61056A-965A-1296-911A-274B36FBC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92A1DA-E713-667D-AF36-F1FAB6704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84ABD5-8680-F02A-1C87-FB4EC0C6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538E36-7CED-A284-CC21-33EF03D0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EADA95-5753-DE8A-7191-F66D3ECE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959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4B840-09AD-A8C7-4C8E-5577CB25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2194819-553C-DA8D-5EA9-BA3866A68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5F379F-5801-FB26-2DE2-2899EAE4A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3F0B47-AF19-98DA-B1C7-284E168B6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D14417-5D96-8179-8B81-C2E6A4B5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543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DEF513-F5CB-21F3-714F-BED327F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04D7185-1C3F-86B5-BB9E-13F2B389A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383C33-7D66-F41B-2D55-E55DB0182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2112E1-E528-058A-174D-450CEE001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76111F-CFA5-74C2-DE41-4B8805F5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49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A7F200-3FDA-ECF6-9B48-431365D8C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A140D4-3369-D286-E418-53AA4C454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88AC802-15D7-943B-6617-648DA2F49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5A191CB-208F-8D48-B11C-00ACC0F09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A5250D2-1DD2-CEF4-A5DE-35F8B67A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79B158C-043A-5B94-88A7-0E88A727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55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B7323E-8B09-5CF3-A3C8-2D3AB698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42CD0A-878D-155E-CFD5-3B1FA13F9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4D8201-76E5-0A3B-2F58-BAB8F06D0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F26433D-5D26-4DCE-B818-BE3E853F7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B998544-530E-992D-E465-3514FA42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6C880E-A7D3-5010-B9CE-64AE7F460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B5A717-379C-EA83-632E-3E7BA1D6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233B2C9-B3C8-3838-4097-1EB3487E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68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3F12C-1CBA-FC41-C62B-4683FE70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922BA65-9878-EB7A-8B45-8C93A0D5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C9AF6E-05C4-1C08-49A4-644FE425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70A5B22-804F-6667-924C-843267BCC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944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42BAEFE-BAD2-DD50-B1A0-88C39C3E8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A31CC1-8F0F-575B-FB72-8CF03718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2DBFAA-A568-10A4-F1B8-7C52699E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55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7666C-48F6-A765-C123-863A3E7B9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B6D7E6-8D01-ED06-B714-0257983DD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17C1D5E-CF5B-D127-6DEE-0DB03F35A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70DD89-64D6-5054-ACA0-BA18B13A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7B14B1-A763-585A-3219-57B95AC2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04B0BE-1F38-D89B-4530-1CF42E1B5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26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57E52B-6D71-F74C-BC5E-E938F4FB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70EBA00-FDB6-6CB9-9731-EE6ACD681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4F8E26-AD74-4A96-F79E-87C96D00A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5BD313-8099-F4A1-0E64-BE3CD5BC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048C60-7DEC-7780-F2C6-564FFC19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FBEB21C-EF90-1B32-CEDB-FDF9E073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91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948E918-C3A4-5C6C-E83B-10603CF5B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29CBB4-A452-9FDD-4F1E-6096F9056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4A89BE-A959-753E-1486-52B59E038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A7BC-1EF7-4526-8C48-688C6FCCD6F5}" type="datetimeFigureOut">
              <a:rPr lang="it-IT" smtClean="0"/>
              <a:t>10/05/2023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651DDB-3CC7-D0E9-E9DF-FCDBA335F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52C8EA-059C-0A0F-19FA-455D7D3DD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9984-F9EE-4821-99B5-BED123517B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99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A817C12-FDAF-521C-EB26-3B9BBD9D2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932" y="1784412"/>
            <a:ext cx="10360241" cy="2247944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F43E5056-FC5F-62F9-B336-58CB74D77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0007"/>
            <a:ext cx="9144000" cy="1655762"/>
          </a:xfrm>
        </p:spPr>
        <p:txBody>
          <a:bodyPr>
            <a:normAutofit/>
          </a:bodyPr>
          <a:lstStyle/>
          <a:p>
            <a:endParaRPr lang="it-IT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quity A" pitchFamily="2" charset="0"/>
                <a:cs typeface="Arial" panose="020B0604020202020204" pitchFamily="34" charset="0"/>
              </a:rPr>
              <a:t>MILANO</a:t>
            </a:r>
            <a:r>
              <a:rPr lang="it-IT" sz="28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    </a:t>
            </a: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quity A" pitchFamily="2" charset="0"/>
                <a:cs typeface="Arial" panose="020B0604020202020204" pitchFamily="34" charset="0"/>
              </a:rPr>
              <a:t>ROMA   GENOVA   BARI</a:t>
            </a:r>
          </a:p>
        </p:txBody>
      </p:sp>
      <p:graphicFrame>
        <p:nvGraphicFramePr>
          <p:cNvPr id="5" name="Tabella 5">
            <a:extLst>
              <a:ext uri="{FF2B5EF4-FFF2-40B4-BE49-F238E27FC236}">
                <a16:creationId xmlns:a16="http://schemas.microsoft.com/office/drawing/2014/main" id="{9CE27622-0871-67DC-CDC4-89A323494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99555"/>
              </p:ext>
            </p:extLst>
          </p:nvPr>
        </p:nvGraphicFramePr>
        <p:xfrm>
          <a:off x="2032000" y="719666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36279387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548110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logo&#10;&#10;Descrizione generata automaticamente">
            <a:extLst>
              <a:ext uri="{FF2B5EF4-FFF2-40B4-BE49-F238E27FC236}">
                <a16:creationId xmlns:a16="http://schemas.microsoft.com/office/drawing/2014/main" id="{2D888818-EC82-8669-C6C0-0ED3557CC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011" y="5530945"/>
            <a:ext cx="41338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10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2A830-78A4-125E-91DB-DA828634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7967"/>
            <a:ext cx="10515600" cy="806727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quity A" pitchFamily="2" charset="0"/>
                <a:cs typeface="Arial" panose="020B0604020202020204" pitchFamily="34" charset="0"/>
              </a:rPr>
              <a:t>PRACTICE AREAS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329594-71CC-DF92-0C01-B7F4738E3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726" y="994300"/>
            <a:ext cx="3039502" cy="563174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Equity A" pitchFamily="2" charset="0"/>
                <a:cs typeface="Arial" panose="020B0604020202020204" pitchFamily="34" charset="0"/>
              </a:rPr>
              <a:t>STANDARD TASK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C00000"/>
              </a:solidFill>
              <a:latin typeface="Equity A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Equity A" pitchFamily="2" charset="0"/>
              <a:buChar char="–"/>
            </a:pPr>
            <a:endParaRPr lang="en-US" sz="1300" b="1" dirty="0">
              <a:latin typeface="Equity A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Administrative, Public law &amp; Bids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Bank &amp; Finance Law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Civil Law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Commercial Law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Corporate Governance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Criminal Law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Maritime &amp; Transport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Family Law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Bankruptcy &amp; Restructuring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Immigration &amp; Global Mobility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Intellectual Property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International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Labor &amp; Employment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Litigation &amp; Arbitration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Privacy &amp; Data Protection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Real Estate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"/>
            </a:pPr>
            <a:r>
              <a:rPr lang="en-US" sz="1300" b="1" dirty="0">
                <a:latin typeface="Equity A" pitchFamily="2" charset="0"/>
                <a:cs typeface="Arial" panose="020B0604020202020204" pitchFamily="34" charset="0"/>
              </a:rPr>
              <a:t>Tax Advisory &amp; Planning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endParaRPr lang="it-IT" sz="12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5D2872-A8CF-C860-E417-D1A984114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48559" y="1364371"/>
            <a:ext cx="8942773" cy="5069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SPECIAL TASK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Legal Tech,  Legal Design, Digital Innovation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C00000"/>
              </a:solidFill>
              <a:latin typeface="Equity A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       		   </a:t>
            </a:r>
            <a:r>
              <a:rPr lang="en-US" sz="1600" b="1" dirty="0">
                <a:latin typeface="Equity A" pitchFamily="2" charset="0"/>
                <a:cs typeface="Arial" panose="020B0604020202020204" pitchFamily="34" charset="0"/>
              </a:rPr>
              <a:t>Avv. Guido Medina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>
                <a:latin typeface="Equity A" pitchFamily="2" charset="0"/>
                <a:cs typeface="Arial" panose="020B0604020202020204" pitchFamily="34" charset="0"/>
              </a:rPr>
              <a:t>		   </a:t>
            </a:r>
            <a:r>
              <a:rPr lang="en-US" sz="1200" b="1" i="1" dirty="0">
                <a:solidFill>
                  <a:srgbClr val="002060"/>
                </a:solidFill>
                <a:latin typeface="Equity A" pitchFamily="2" charset="0"/>
                <a:cs typeface="Arial" panose="020B0604020202020204" pitchFamily="34" charset="0"/>
              </a:rPr>
              <a:t>medina@agnolibruzzonegenovesi.it </a:t>
            </a:r>
            <a:r>
              <a:rPr lang="en-US" sz="1400" b="1" i="1" dirty="0">
                <a:solidFill>
                  <a:srgbClr val="002060"/>
                </a:solidFill>
                <a:latin typeface="Equity A" pitchFamily="2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C00000"/>
              </a:solidFill>
              <a:latin typeface="Equity A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C00000"/>
              </a:solidFill>
              <a:latin typeface="Equity A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M&amp;A, Buyout, Strategic Alliance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C00000"/>
              </a:solidFill>
              <a:latin typeface="Equity A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       		   </a:t>
            </a:r>
            <a:r>
              <a:rPr lang="en-US" sz="1600" b="1" dirty="0">
                <a:latin typeface="Equity A" pitchFamily="2" charset="0"/>
                <a:cs typeface="Arial" panose="020B0604020202020204" pitchFamily="34" charset="0"/>
              </a:rPr>
              <a:t>Avv. Andrea </a:t>
            </a:r>
            <a:r>
              <a:rPr lang="en-US" sz="1600" b="1" dirty="0" err="1">
                <a:latin typeface="Equity A" pitchFamily="2" charset="0"/>
                <a:cs typeface="Arial" panose="020B0604020202020204" pitchFamily="34" charset="0"/>
              </a:rPr>
              <a:t>Cesana</a:t>
            </a:r>
            <a:r>
              <a:rPr lang="en-US" sz="1600" b="1" dirty="0">
                <a:latin typeface="Equity A" pitchFamily="2" charset="0"/>
                <a:cs typeface="Arial" panose="020B0604020202020204" pitchFamily="34" charset="0"/>
              </a:rPr>
              <a:t>			Avv. Marcello Agnoli     		</a:t>
            </a:r>
            <a:r>
              <a:rPr lang="en-US" sz="1600" b="1" dirty="0">
                <a:solidFill>
                  <a:schemeClr val="tx2"/>
                </a:solidFill>
                <a:latin typeface="Equity A" pitchFamily="2" charset="0"/>
                <a:cs typeface="Arial" panose="020B0604020202020204" pitchFamily="34" charset="0"/>
              </a:rPr>
              <a:t>   </a:t>
            </a:r>
            <a:r>
              <a:rPr lang="en-US" sz="1200" b="1" i="1" dirty="0">
                <a:solidFill>
                  <a:srgbClr val="002060"/>
                </a:solidFill>
                <a:latin typeface="Equity A" pitchFamily="2" charset="0"/>
                <a:cs typeface="Arial" panose="020B0604020202020204" pitchFamily="34" charset="0"/>
              </a:rPr>
              <a:t>acesana@agnolibruzzonegenovesi.it</a:t>
            </a:r>
            <a:r>
              <a:rPr lang="en-US" sz="1200" b="1" i="1" dirty="0">
                <a:latin typeface="Equity A" pitchFamily="2" charset="0"/>
                <a:cs typeface="Arial" panose="020B0604020202020204" pitchFamily="34" charset="0"/>
              </a:rPr>
              <a:t>			</a:t>
            </a:r>
            <a:r>
              <a:rPr lang="en-US" sz="1200" b="1" i="1" dirty="0">
                <a:solidFill>
                  <a:srgbClr val="002060"/>
                </a:solidFill>
                <a:latin typeface="Equity A" pitchFamily="2" charset="0"/>
                <a:cs typeface="Arial" panose="020B0604020202020204" pitchFamily="34" charset="0"/>
              </a:rPr>
              <a:t>agnoli@agnolibruzzonegenovesi.it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i="1" dirty="0">
              <a:solidFill>
                <a:srgbClr val="C00000"/>
              </a:solidFill>
              <a:latin typeface="Equity A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b="1" dirty="0">
              <a:solidFill>
                <a:srgbClr val="C00000"/>
              </a:solidFill>
              <a:latin typeface="Equity A" pitchFamily="2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Institutional relations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rgbClr val="C00000"/>
              </a:solidFill>
              <a:latin typeface="Equity A" pitchFamily="2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		   </a:t>
            </a:r>
            <a:r>
              <a:rPr lang="en-US" sz="1600" b="1" dirty="0">
                <a:latin typeface="Equity A" pitchFamily="2" charset="0"/>
                <a:cs typeface="Arial" panose="020B0604020202020204" pitchFamily="34" charset="0"/>
              </a:rPr>
              <a:t>Avv. Aldo Bruzzone</a:t>
            </a:r>
            <a:r>
              <a:rPr lang="en-US" sz="1600" b="1" dirty="0">
                <a:solidFill>
                  <a:srgbClr val="C00000"/>
                </a:solidFill>
                <a:latin typeface="Equity A" pitchFamily="2" charset="0"/>
                <a:cs typeface="Arial" panose="020B0604020202020204" pitchFamily="34" charset="0"/>
              </a:rPr>
              <a:t>			</a:t>
            </a:r>
            <a:r>
              <a:rPr lang="en-US" sz="1600" b="1" dirty="0">
                <a:latin typeface="Equity A" pitchFamily="2" charset="0"/>
                <a:cs typeface="Arial" panose="020B0604020202020204" pitchFamily="34" charset="0"/>
              </a:rPr>
              <a:t>Avv. Gianemilio Genovesi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i="1" dirty="0">
                <a:latin typeface="Equity A" pitchFamily="2" charset="0"/>
                <a:cs typeface="Arial" panose="020B0604020202020204" pitchFamily="34" charset="0"/>
              </a:rPr>
              <a:t>		   </a:t>
            </a:r>
            <a:r>
              <a:rPr lang="en-US" sz="1200" b="1" i="1" dirty="0">
                <a:solidFill>
                  <a:srgbClr val="002060"/>
                </a:solidFill>
                <a:latin typeface="Equity A" pitchFamily="2" charset="0"/>
                <a:cs typeface="Arial" panose="020B0604020202020204" pitchFamily="34" charset="0"/>
              </a:rPr>
              <a:t>bruzzone@agnolibruzzonegenovesi.it</a:t>
            </a:r>
            <a:r>
              <a:rPr lang="en-US" sz="1200" b="1" i="1" dirty="0">
                <a:latin typeface="Equity A" pitchFamily="2" charset="0"/>
                <a:cs typeface="Arial" panose="020B0604020202020204" pitchFamily="34" charset="0"/>
              </a:rPr>
              <a:t> 	</a:t>
            </a:r>
            <a:r>
              <a:rPr lang="en-US" sz="1600" b="1" i="1" dirty="0">
                <a:latin typeface="Equity A" pitchFamily="2" charset="0"/>
                <a:cs typeface="Arial" panose="020B0604020202020204" pitchFamily="34" charset="0"/>
              </a:rPr>
              <a:t>		</a:t>
            </a:r>
            <a:r>
              <a:rPr lang="en-US" sz="1200" b="1" i="1" spc="-20" dirty="0">
                <a:solidFill>
                  <a:srgbClr val="002060"/>
                </a:solidFill>
                <a:latin typeface="Equity A" pitchFamily="2" charset="0"/>
                <a:cs typeface="Arial" panose="020B0604020202020204" pitchFamily="34" charset="0"/>
              </a:rPr>
              <a:t>genovesi@agnolibruzzonegenovesi.it</a:t>
            </a:r>
            <a:endParaRPr lang="it-IT" sz="1200" i="1" spc="-20" dirty="0">
              <a:solidFill>
                <a:srgbClr val="002060"/>
              </a:solidFill>
              <a:latin typeface="Equity A" pitchFamily="2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EBCED78-0F0D-D3E7-909B-FC771F930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8" y="2285486"/>
            <a:ext cx="806727" cy="80672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260F6C2-6862-0608-1486-D2A2D4A73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91" y="2285486"/>
            <a:ext cx="806727" cy="80672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870724A-0B8C-4B1D-56FA-91D25EB1D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7" y="3898945"/>
            <a:ext cx="806727" cy="8067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AA968B5-3625-A535-E6A9-5FE824E214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68" y="3890525"/>
            <a:ext cx="806727" cy="806727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82DC24B-F8FB-5229-E6F7-D0F26BDE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767" y="5491182"/>
            <a:ext cx="806728" cy="80672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82D7B8C-F079-EEA7-85AA-D0B604546F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91" y="3891009"/>
            <a:ext cx="806727" cy="80576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2605434D-1788-DF00-720D-2CCCE33B5F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52" y="3891008"/>
            <a:ext cx="805762" cy="805762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4B473873-B913-F102-3167-DF486B5AE1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652" y="5491182"/>
            <a:ext cx="805761" cy="8057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357763-F732-95F9-0904-C6643C13FB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6" y="5492662"/>
            <a:ext cx="806728" cy="80672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54EC735-1F34-699C-6224-B76C777191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91" y="5492662"/>
            <a:ext cx="806728" cy="806728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20D64DF5-4FB4-BDF8-7336-0AB6AF010A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852" y="2285487"/>
            <a:ext cx="805762" cy="805762"/>
          </a:xfrm>
          <a:prstGeom prst="rect">
            <a:avLst/>
          </a:prstGeom>
          <a:ln w="3175">
            <a:noFill/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2083B70-76DD-1E24-AB53-5AC30D4EDA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95" y="2285488"/>
            <a:ext cx="805761" cy="805761"/>
          </a:xfrm>
          <a:prstGeom prst="rect">
            <a:avLst/>
          </a:prstGeom>
          <a:ln w="3175">
            <a:noFill/>
          </a:ln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1FE140BF-4939-15BC-A785-D4BF2BCCE4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44" y="2416839"/>
            <a:ext cx="806727" cy="54305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0A3F139F-F993-50DF-5FAA-435A62118C4C}"/>
              </a:ext>
            </a:extLst>
          </p:cNvPr>
          <p:cNvCxnSpPr>
            <a:cxnSpLocks/>
          </p:cNvCxnSpPr>
          <p:nvPr/>
        </p:nvCxnSpPr>
        <p:spPr>
          <a:xfrm>
            <a:off x="3348054" y="2156346"/>
            <a:ext cx="0" cy="1392072"/>
          </a:xfrm>
          <a:prstGeom prst="line">
            <a:avLst/>
          </a:prstGeom>
          <a:ln w="50800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9D2DAA1C-C17E-1773-A158-98F64150746B}"/>
              </a:ext>
            </a:extLst>
          </p:cNvPr>
          <p:cNvCxnSpPr>
            <a:cxnSpLocks/>
          </p:cNvCxnSpPr>
          <p:nvPr/>
        </p:nvCxnSpPr>
        <p:spPr>
          <a:xfrm>
            <a:off x="3347926" y="3735856"/>
            <a:ext cx="0" cy="1395702"/>
          </a:xfrm>
          <a:prstGeom prst="line">
            <a:avLst/>
          </a:prstGeom>
          <a:ln w="50800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34D93993-69DC-1C2A-8DA9-DBBA6D236F61}"/>
              </a:ext>
            </a:extLst>
          </p:cNvPr>
          <p:cNvCxnSpPr>
            <a:cxnSpLocks/>
          </p:cNvCxnSpPr>
          <p:nvPr/>
        </p:nvCxnSpPr>
        <p:spPr>
          <a:xfrm flipH="1">
            <a:off x="4018334" y="1570181"/>
            <a:ext cx="2215567" cy="0"/>
          </a:xfrm>
          <a:prstGeom prst="line">
            <a:avLst/>
          </a:prstGeom>
          <a:ln w="50800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4DFE4237-3134-71BF-ABC3-CF1C0DED1CEE}"/>
              </a:ext>
            </a:extLst>
          </p:cNvPr>
          <p:cNvCxnSpPr>
            <a:cxnSpLocks/>
          </p:cNvCxnSpPr>
          <p:nvPr/>
        </p:nvCxnSpPr>
        <p:spPr>
          <a:xfrm flipH="1">
            <a:off x="3411940" y="1568321"/>
            <a:ext cx="610756" cy="410263"/>
          </a:xfrm>
          <a:prstGeom prst="line">
            <a:avLst/>
          </a:prstGeom>
          <a:ln w="50800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2B3AF367-1A38-26F9-2202-16C0BFF9D53D}"/>
              </a:ext>
            </a:extLst>
          </p:cNvPr>
          <p:cNvCxnSpPr>
            <a:cxnSpLocks/>
          </p:cNvCxnSpPr>
          <p:nvPr/>
        </p:nvCxnSpPr>
        <p:spPr>
          <a:xfrm flipV="1">
            <a:off x="373689" y="1728025"/>
            <a:ext cx="0" cy="4705495"/>
          </a:xfrm>
          <a:prstGeom prst="line">
            <a:avLst/>
          </a:prstGeom>
          <a:ln w="50800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>
            <a:extLst>
              <a:ext uri="{FF2B5EF4-FFF2-40B4-BE49-F238E27FC236}">
                <a16:creationId xmlns:a16="http://schemas.microsoft.com/office/drawing/2014/main" id="{66B66A54-9DE9-7E38-5E01-F09909761EE7}"/>
              </a:ext>
            </a:extLst>
          </p:cNvPr>
          <p:cNvCxnSpPr>
            <a:cxnSpLocks/>
          </p:cNvCxnSpPr>
          <p:nvPr/>
        </p:nvCxnSpPr>
        <p:spPr>
          <a:xfrm flipH="1">
            <a:off x="8914153" y="1568321"/>
            <a:ext cx="690921" cy="0"/>
          </a:xfrm>
          <a:prstGeom prst="line">
            <a:avLst/>
          </a:prstGeom>
          <a:ln w="50800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diritto 61">
            <a:extLst>
              <a:ext uri="{FF2B5EF4-FFF2-40B4-BE49-F238E27FC236}">
                <a16:creationId xmlns:a16="http://schemas.microsoft.com/office/drawing/2014/main" id="{AEB5EC64-828A-1B0D-F0C3-06356FFB1A44}"/>
              </a:ext>
            </a:extLst>
          </p:cNvPr>
          <p:cNvCxnSpPr>
            <a:cxnSpLocks/>
          </p:cNvCxnSpPr>
          <p:nvPr/>
        </p:nvCxnSpPr>
        <p:spPr>
          <a:xfrm flipH="1">
            <a:off x="8426671" y="739646"/>
            <a:ext cx="1178403" cy="0"/>
          </a:xfrm>
          <a:prstGeom prst="line">
            <a:avLst/>
          </a:prstGeom>
          <a:ln w="50800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DCAE0D36-A423-8886-2F88-64283CABE654}"/>
              </a:ext>
            </a:extLst>
          </p:cNvPr>
          <p:cNvCxnSpPr>
            <a:cxnSpLocks/>
          </p:cNvCxnSpPr>
          <p:nvPr/>
        </p:nvCxnSpPr>
        <p:spPr>
          <a:xfrm flipV="1">
            <a:off x="9605074" y="758137"/>
            <a:ext cx="0" cy="810184"/>
          </a:xfrm>
          <a:prstGeom prst="line">
            <a:avLst/>
          </a:prstGeom>
          <a:ln w="50800" cap="rnd"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081358E7-61CB-FCF4-7CE6-8BE83A624C9B}"/>
              </a:ext>
            </a:extLst>
          </p:cNvPr>
          <p:cNvCxnSpPr>
            <a:cxnSpLocks/>
          </p:cNvCxnSpPr>
          <p:nvPr/>
        </p:nvCxnSpPr>
        <p:spPr>
          <a:xfrm flipH="1">
            <a:off x="1819275" y="731017"/>
            <a:ext cx="1965034" cy="8629"/>
          </a:xfrm>
          <a:prstGeom prst="line">
            <a:avLst/>
          </a:prstGeom>
          <a:ln w="50800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368CE767-F13B-0A2B-7CDB-0105514E4742}"/>
              </a:ext>
            </a:extLst>
          </p:cNvPr>
          <p:cNvCxnSpPr>
            <a:cxnSpLocks/>
          </p:cNvCxnSpPr>
          <p:nvPr/>
        </p:nvCxnSpPr>
        <p:spPr>
          <a:xfrm flipH="1">
            <a:off x="373689" y="1728025"/>
            <a:ext cx="1426536" cy="0"/>
          </a:xfrm>
          <a:prstGeom prst="line">
            <a:avLst/>
          </a:prstGeom>
          <a:ln w="50800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>
            <a:extLst>
              <a:ext uri="{FF2B5EF4-FFF2-40B4-BE49-F238E27FC236}">
                <a16:creationId xmlns:a16="http://schemas.microsoft.com/office/drawing/2014/main" id="{13153BEB-7BFC-2A4F-BA0F-119250DE81C2}"/>
              </a:ext>
            </a:extLst>
          </p:cNvPr>
          <p:cNvCxnSpPr>
            <a:cxnSpLocks/>
          </p:cNvCxnSpPr>
          <p:nvPr/>
        </p:nvCxnSpPr>
        <p:spPr>
          <a:xfrm>
            <a:off x="1819275" y="739646"/>
            <a:ext cx="0" cy="254654"/>
          </a:xfrm>
          <a:prstGeom prst="line">
            <a:avLst/>
          </a:prstGeom>
          <a:ln w="50800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diritto 81">
            <a:extLst>
              <a:ext uri="{FF2B5EF4-FFF2-40B4-BE49-F238E27FC236}">
                <a16:creationId xmlns:a16="http://schemas.microsoft.com/office/drawing/2014/main" id="{483BBE23-8522-EF82-772A-3D4AF4AC8E53}"/>
              </a:ext>
            </a:extLst>
          </p:cNvPr>
          <p:cNvCxnSpPr>
            <a:cxnSpLocks/>
          </p:cNvCxnSpPr>
          <p:nvPr/>
        </p:nvCxnSpPr>
        <p:spPr>
          <a:xfrm>
            <a:off x="1800225" y="1431667"/>
            <a:ext cx="0" cy="296358"/>
          </a:xfrm>
          <a:prstGeom prst="line">
            <a:avLst/>
          </a:prstGeom>
          <a:ln w="50800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6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4678F7-48DB-97A5-0E68-1764A26B3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18897"/>
          </a:xfrm>
        </p:spPr>
        <p:txBody>
          <a:bodyPr>
            <a:normAutofit/>
          </a:bodyPr>
          <a:lstStyle/>
          <a:p>
            <a:pPr algn="ctr"/>
            <a:r>
              <a:rPr lang="it-IT" sz="7200" dirty="0">
                <a:solidFill>
                  <a:srgbClr val="C00000"/>
                </a:solidFill>
                <a:latin typeface="Equity A" pitchFamily="2" charset="0"/>
              </a:rPr>
              <a:t>thank </a:t>
            </a:r>
            <a:r>
              <a:rPr lang="it-IT" sz="7200" dirty="0" err="1">
                <a:solidFill>
                  <a:srgbClr val="C00000"/>
                </a:solidFill>
                <a:latin typeface="Equity A" pitchFamily="2" charset="0"/>
              </a:rPr>
              <a:t>you</a:t>
            </a:r>
            <a:r>
              <a:rPr lang="it-IT" sz="7200" dirty="0">
                <a:solidFill>
                  <a:srgbClr val="C00000"/>
                </a:solidFill>
                <a:latin typeface="Equity A" pitchFamily="2" charset="0"/>
              </a:rPr>
              <a:t>!</a:t>
            </a:r>
            <a:br>
              <a:rPr lang="it-IT" sz="8800" dirty="0">
                <a:latin typeface="Equity A" pitchFamily="2" charset="0"/>
              </a:rPr>
            </a:br>
            <a:endParaRPr lang="it-IT" sz="8800" dirty="0">
              <a:latin typeface="Equity A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1150973-058A-6AAD-2AFE-8DA1F6AA2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730" y="3955206"/>
            <a:ext cx="1456539" cy="145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13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161</Words>
  <Application>Microsoft Office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0" baseType="lpstr">
      <vt:lpstr>Calibri</vt:lpstr>
      <vt:lpstr>Courier New</vt:lpstr>
      <vt:lpstr>Equity A</vt:lpstr>
      <vt:lpstr>Calibri Light</vt:lpstr>
      <vt:lpstr>Arial</vt:lpstr>
      <vt:lpstr>Wingdings</vt:lpstr>
      <vt:lpstr>Tema di Office</vt:lpstr>
      <vt:lpstr>Presentazione standard di PowerPoint</vt:lpstr>
      <vt:lpstr>PRACTICE AREAS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gianemilio genovesi;guido medina</dc:creator>
  <cp:lastModifiedBy>Guido Medina</cp:lastModifiedBy>
  <cp:revision>16</cp:revision>
  <dcterms:created xsi:type="dcterms:W3CDTF">2023-05-09T15:02:00Z</dcterms:created>
  <dcterms:modified xsi:type="dcterms:W3CDTF">2023-05-10T17:10:18Z</dcterms:modified>
</cp:coreProperties>
</file>